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03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AA649F-9177-4725-99D6-8786BBE57DC7}" type="datetimeFigureOut">
              <a:rPr lang="ru-RU" smtClean="0"/>
              <a:pPr/>
              <a:t>28.10.2021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12B4C-77EA-4A7C-A15B-9C3D1363275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5.jpe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file:///E:\..\..\..\Documents\media\image9.jpeg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susPc\Documents\media\image6.jpeg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Лекция №3</a:t>
            </a:r>
          </a:p>
          <a:p>
            <a:pPr algn="ctr"/>
            <a:r>
              <a:rPr lang="ru-RU" sz="2800" b="1" dirty="0"/>
              <a:t>Тема: «Электрические источники света»</a:t>
            </a:r>
          </a:p>
          <a:p>
            <a:r>
              <a:rPr lang="ru-RU" sz="2800" i="1" dirty="0"/>
              <a:t>Источниками света</a:t>
            </a:r>
            <a:r>
              <a:rPr lang="ru-RU" sz="2800" dirty="0"/>
              <a:t> при искусственном освещении являются лампы накаливания и газоразрядные лампы. Основными характеристиками ламп являются:</a:t>
            </a:r>
          </a:p>
          <a:p>
            <a:pPr lvl="0"/>
            <a:r>
              <a:rPr lang="ru-RU" sz="2800" dirty="0"/>
              <a:t>номинальное напряжение питания </a:t>
            </a:r>
            <a:r>
              <a:rPr lang="en-US" sz="2800" dirty="0"/>
              <a:t>U</a:t>
            </a:r>
            <a:r>
              <a:rPr lang="ru-RU" sz="2800" dirty="0"/>
              <a:t> (</a:t>
            </a:r>
            <a:r>
              <a:rPr lang="en-US" sz="2800" dirty="0"/>
              <a:t>B</a:t>
            </a:r>
            <a:r>
              <a:rPr lang="ru-RU" sz="2800" dirty="0"/>
              <a:t>);</a:t>
            </a:r>
          </a:p>
          <a:p>
            <a:pPr lvl="0"/>
            <a:r>
              <a:rPr lang="ru-RU" sz="2800" dirty="0"/>
              <a:t>электрическая мощность ламп Р (Вт);</a:t>
            </a:r>
          </a:p>
          <a:p>
            <a:pPr lvl="0"/>
            <a:r>
              <a:rPr lang="ru-RU" sz="2800" dirty="0"/>
              <a:t>световой поток, излучаемый лампой Ф (лм) или максимальная сила света I (КА);</a:t>
            </a:r>
          </a:p>
          <a:p>
            <a:pPr lvl="0"/>
            <a:r>
              <a:rPr lang="ru-RU" sz="2800" dirty="0"/>
              <a:t>световая отдача </a:t>
            </a:r>
            <a:r>
              <a:rPr lang="en-US" sz="2800" dirty="0"/>
              <a:t>y </a:t>
            </a:r>
            <a:r>
              <a:rPr lang="ru-RU" sz="2800" dirty="0"/>
              <a:t>= Ф/Р (лм/ Вт), то есть отношение светового потока лампы к ее электрической мощности;</a:t>
            </a:r>
          </a:p>
          <a:p>
            <a:pPr lvl="0"/>
            <a:r>
              <a:rPr lang="ru-RU" sz="2800" dirty="0"/>
              <a:t>срок службы лампы;</a:t>
            </a:r>
          </a:p>
          <a:p>
            <a:pPr lvl="0"/>
            <a:r>
              <a:rPr lang="ru-RU" sz="2800" dirty="0"/>
              <a:t>спектральный состав лампы.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Условное обозначение люминесцентной лампы: первая буква — Л - люминесцентная; следующие буквы - цвет излучения:</a:t>
            </a:r>
          </a:p>
          <a:p>
            <a:r>
              <a:rPr lang="ru-RU" sz="2800" dirty="0" err="1" smtClean="0"/>
              <a:t>Б-белый</a:t>
            </a:r>
            <a:r>
              <a:rPr lang="ru-RU" sz="2800" dirty="0" smtClean="0"/>
              <a:t>;</a:t>
            </a:r>
          </a:p>
          <a:p>
            <a:r>
              <a:rPr lang="ru-RU" sz="2800" dirty="0" err="1" smtClean="0"/>
              <a:t>ТБ-тепло-белый</a:t>
            </a:r>
            <a:r>
              <a:rPr lang="ru-RU" sz="2800" dirty="0" smtClean="0"/>
              <a:t>;</a:t>
            </a:r>
          </a:p>
          <a:p>
            <a:r>
              <a:rPr lang="ru-RU" sz="2800" dirty="0" err="1" smtClean="0"/>
              <a:t>ХБ-холодно-белый</a:t>
            </a:r>
            <a:r>
              <a:rPr lang="ru-RU" sz="2800" dirty="0" smtClean="0"/>
              <a:t>;</a:t>
            </a:r>
          </a:p>
          <a:p>
            <a:r>
              <a:rPr lang="ru-RU" sz="2800" dirty="0" err="1" smtClean="0"/>
              <a:t>Д-дневной</a:t>
            </a:r>
            <a:r>
              <a:rPr lang="ru-RU" sz="2800" dirty="0" smtClean="0"/>
              <a:t>;</a:t>
            </a:r>
          </a:p>
          <a:p>
            <a:r>
              <a:rPr lang="ru-RU" sz="2800" dirty="0" err="1" smtClean="0"/>
              <a:t>Е-естественно</a:t>
            </a:r>
            <a:r>
              <a:rPr lang="ru-RU" sz="2800" dirty="0" smtClean="0"/>
              <a:t> белый;</a:t>
            </a:r>
          </a:p>
          <a:p>
            <a:r>
              <a:rPr lang="ru-RU" sz="2800" dirty="0" err="1" smtClean="0"/>
              <a:t>УФ-ультрафиолетовый</a:t>
            </a:r>
            <a:r>
              <a:rPr lang="ru-RU" sz="2800" dirty="0" smtClean="0"/>
              <a:t>;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85794"/>
            <a:ext cx="9144000" cy="52322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К, С, З, Г, Ж - красный, синий, зеленый, </a:t>
            </a:r>
            <a:r>
              <a:rPr lang="ru-RU" sz="2800" dirty="0" err="1" smtClean="0"/>
              <a:t>голубой</a:t>
            </a:r>
            <a:r>
              <a:rPr lang="ru-RU" sz="2800" dirty="0" smtClean="0"/>
              <a:t>, желтый; одна или две буквы Ц после обозначения цвета означают высокое (</a:t>
            </a:r>
            <a:r>
              <a:rPr lang="ru-RU" sz="2800" dirty="0" err="1" smtClean="0"/>
              <a:t>делюкс</a:t>
            </a:r>
            <a:r>
              <a:rPr lang="ru-RU" sz="2800" dirty="0" smtClean="0"/>
              <a:t>)</a:t>
            </a:r>
          </a:p>
          <a:p>
            <a:r>
              <a:rPr lang="ru-RU" sz="2800" dirty="0" smtClean="0"/>
              <a:t>более высокое (</a:t>
            </a:r>
            <a:r>
              <a:rPr lang="ru-RU" sz="2800" dirty="0" err="1" smtClean="0"/>
              <a:t>суперделюкс</a:t>
            </a:r>
            <a:r>
              <a:rPr lang="ru-RU" sz="2800" dirty="0" smtClean="0"/>
              <a:t>) качество цветопередачи; следующая буква обозначает конструктивные особенности:</a:t>
            </a:r>
          </a:p>
          <a:p>
            <a:r>
              <a:rPr lang="ru-RU" sz="2800" dirty="0" smtClean="0"/>
              <a:t>Р - рефлекторная, </a:t>
            </a:r>
            <a:r>
              <a:rPr lang="en-US" sz="2800" dirty="0" smtClean="0"/>
              <a:t>U </a:t>
            </a:r>
            <a:r>
              <a:rPr lang="ru-RU" sz="2800" dirty="0" smtClean="0"/>
              <a:t>- образная, К - кольцевая, А - амальгамная; </a:t>
            </a:r>
            <a:endParaRPr lang="en-US" sz="2800" dirty="0" smtClean="0"/>
          </a:p>
          <a:p>
            <a:r>
              <a:rPr lang="ru-RU" sz="2800" dirty="0" smtClean="0"/>
              <a:t>цифры, стоящие после букв обозначают мощность лампы (10, 15, 18, 20, 30, 36, 40, 65, 80) Вт.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mage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7874" y="-1"/>
            <a:ext cx="7294588" cy="560062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85786" y="5857892"/>
            <a:ext cx="674268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Схема включения люминесцентной лампы</a:t>
            </a:r>
            <a:endParaRPr lang="ru-RU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295465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замыкании выключателя </a:t>
            </a:r>
            <a:r>
              <a:rPr kumimoji="0" lang="en-US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SA </a:t>
            </a:r>
            <a:r>
              <a: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1 напряжение сети прикладывается к стартеру. Стартер состоит из стеклянного баллона, заполненного инертным газом, в котором размещены биметаллические контакты. К выводам контактов подпаян конденсатор С1 для подавления радиопомех.</a:t>
            </a:r>
            <a:endParaRPr kumimoji="0" lang="ru-RU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2928934"/>
            <a:ext cx="9144000" cy="310854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 воздействием сетевого напряжения газовый промежуток в стартере ионизируется и ток 0,05 А протекает по цепи. Ионизированный газ нагревает биметаллические контакты, которые замыкаются через доли секунды, и ток возрастает до 0,5А. Катоды разогреваются, испускают электроны и вызывают нагрев газовой смеси в трубке.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428604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После замыкания биметаллических контактов ионизация газа в стартере прекращается. Стартер начинает остывать, и через десятые доли секунды контакты размыкаются. Ток в цепи прекращается.</a:t>
            </a:r>
          </a:p>
          <a:p>
            <a:r>
              <a:rPr lang="ru-RU" sz="2800" dirty="0" smtClean="0"/>
              <a:t>В дросселе возникает ЭДС самоиндукции 600....800 В. Напряжение самоиндукции складывается с амплитудным напряжением сети и вызывает пробой газового промежутка в лампе.</a:t>
            </a:r>
            <a:endParaRPr lang="ru-RU" sz="28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Ток через лампу протекает по цепи: сеть, выключатель, катод 1, газовый промежуток, катод 2, дроссель, сеть. Разряд в парах ртути создает ультрафиолетовое излучение. Оно воздействует люминофор и вызывает его свечение уже в видимом спектре. Цветность свечения определяется химическим составом люминофора.</a:t>
            </a:r>
          </a:p>
          <a:p>
            <a:r>
              <a:rPr lang="ru-RU" sz="2800" dirty="0" smtClean="0"/>
              <a:t>После зажигания лампы ее сопротивление уменьшается и на обмотке дросселя создается падение напряжения 100.110В, а на лампе - 100.120В. Стартер, рассчитанный на рабочее напряжение 220В, перестает работать и окончательно остывает.</a:t>
            </a:r>
            <a:endParaRPr lang="ru-RU" sz="28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image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571480"/>
            <a:ext cx="4572032" cy="578200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86446" y="5429264"/>
            <a:ext cx="271464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dirty="0" smtClean="0"/>
              <a:t>Дуговая ртутная лампа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0"/>
            <a:ext cx="9144000" cy="61247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тугоплавкой кварцевой трубке, при подаче напряжения к лампе происходит разряд, ионизация газа аргона с добавлением капли ртути. Разряд происходит между близко расположенными электродами, между рабочим электродом (катодам) и дополнительным электродом, подключенным через добавочное сопротивление.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Когда степень ионизации достигает критического значения, сопротивление газа уменьшается и разряд переходит на рабочие электроды, расположенные напротив друг друга, так</a:t>
            </a:r>
            <a:b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как дополнительные электроды подключены через сопротивление и напряжение на них меньше чем на рабочих электродах.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Спектр излучения состоит из ультрафиолетового, синего, зеленого, видимого света. Слой люминофора на внешней колбе лампы преобразует ультрафиолетовый спектр излучения в видимый свет близко к белому. Процесс раз сгорания лампы ДРЛ после включения длиться около семи минут, исчезновение напряжения приводит к погасанию лампы. Горячую лампу зажечь невозможно, необходимо полное остывание лампы.</a:t>
            </a:r>
            <a:endParaRPr lang="ru-RU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Достоинство ламп ДРЛ:</a:t>
            </a:r>
          </a:p>
          <a:p>
            <a:pPr lvl="0"/>
            <a:r>
              <a:rPr lang="ru-RU" sz="2800" dirty="0" smtClean="0"/>
              <a:t>высокая световая отдача (до 60 лм/Вт)</a:t>
            </a:r>
          </a:p>
          <a:p>
            <a:pPr lvl="0"/>
            <a:r>
              <a:rPr lang="ru-RU" sz="2800" dirty="0" smtClean="0"/>
              <a:t>компактность, при высокой единичной мощности</a:t>
            </a:r>
          </a:p>
          <a:p>
            <a:pPr lvl="0"/>
            <a:r>
              <a:rPr lang="ru-RU" sz="2800" dirty="0" smtClean="0"/>
              <a:t>способность работать при отрицательной температуре</a:t>
            </a:r>
          </a:p>
          <a:p>
            <a:pPr lvl="0"/>
            <a:r>
              <a:rPr lang="ru-RU" sz="2800" dirty="0" smtClean="0"/>
              <a:t>длительный срок службы (около 15 тыс. часов)</a:t>
            </a:r>
          </a:p>
          <a:p>
            <a:pPr lvl="0"/>
            <a:endParaRPr lang="ru-RU" sz="2800" dirty="0" smtClean="0"/>
          </a:p>
          <a:p>
            <a:pPr lvl="0"/>
            <a:endParaRPr lang="ru-RU" sz="2800" dirty="0" smtClean="0"/>
          </a:p>
          <a:p>
            <a:r>
              <a:rPr lang="ru-RU" sz="2800" i="1" dirty="0" smtClean="0"/>
              <a:t>Недостатки ламп ДРЛ:</a:t>
            </a:r>
          </a:p>
          <a:p>
            <a:pPr lvl="0"/>
            <a:r>
              <a:rPr lang="ru-RU" sz="2800" dirty="0" smtClean="0"/>
              <a:t>низкая цветопередача</a:t>
            </a:r>
          </a:p>
          <a:p>
            <a:pPr lvl="0"/>
            <a:r>
              <a:rPr lang="ru-RU" sz="2800" dirty="0" smtClean="0"/>
              <a:t>пульсация светового потока</a:t>
            </a:r>
          </a:p>
          <a:p>
            <a:pPr lvl="0"/>
            <a:r>
              <a:rPr lang="ru-RU" sz="2800" dirty="0" smtClean="0"/>
              <a:t>критичность к колебаниям напряжения сети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386012"/>
          <a:ext cx="6096000" cy="2085975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0859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00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2139950" marR="213995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0"/>
            <a:ext cx="9144000" cy="381642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82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747713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ампы накаливания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82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47713" algn="l"/>
              </a:tabLst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Лампы накаливания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относятся к источникам света теплового излучения. Видимое излучение в них получается в результате нагрева электрическим током вольфрамовой нити, помещенной в стеклянную колбу, наполняемую при изготовлении инертным газом: аргоном, ксеноном, криптоном и их смесями.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82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747713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5" name="Picture 1" descr="C:\Users\AsusPc\Documents\media\image5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3251866" y="3143248"/>
            <a:ext cx="1534448" cy="2646017"/>
          </a:xfrm>
          <a:prstGeom prst="rect">
            <a:avLst/>
          </a:prstGeom>
          <a:noFill/>
        </p:spPr>
      </p:pic>
      <p:sp>
        <p:nvSpPr>
          <p:cNvPr id="6147" name="Rectangle 3"/>
          <p:cNvSpPr>
            <a:spLocks noChangeArrowheads="1"/>
          </p:cNvSpPr>
          <p:nvPr/>
        </p:nvSpPr>
        <p:spPr bwMode="auto">
          <a:xfrm>
            <a:off x="0" y="5715016"/>
            <a:ext cx="9144000" cy="83099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Рис. 3.1. Лампа накаливания: 1-нить накала; 2-цоколь; 3-колба.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9144000" cy="7263527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Принцип действия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 подаче напряжения между близко расположенным главным катодом и дополнительным электродом обратной полярности на обоих концах горелки начинается ионизация газа. Когда степень ионизации достигает определённого значения, разряд переходит на промежуток между главными катодами, так как они включены в цепь тока без добавочных сопротивлений, и поэтому напряжение между ними выше.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Электрический разряд в газе создает видимое голубовато-зеленое и невидимое ультрафиолетовое излучение, вызывающее красноватое свечение люминофора. Эти свечения суммируются, в результате получается яркий свет, близкий к белому.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4643406" y="4500570"/>
            <a:ext cx="4500594" cy="150810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 3.3. Схема включения лампы ДРЛ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1" descr="E:\..\..\..\Documents\media\image9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0" y="0"/>
            <a:ext cx="4214810" cy="64270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Максимальное горение лампы ДРЛ наступает спустя 7 минут. Это обусловлено тем, что в холодном состоянии ртуть, в кварцевой горелке находится в виде капельки или налёта на стенках колбы. После запуска, ртуть под воздействием температуры медленно испаряется, постепенно улучшая качество разряда между основными электродами.</a:t>
            </a:r>
          </a:p>
          <a:p>
            <a:r>
              <a:rPr lang="ru-RU" sz="2800" dirty="0" smtClean="0"/>
              <a:t>После того как вся ртуть перейдёт в пары (газ), лампа ДРЛ выйдет на номинальный режим работы и максимальную светоотдачу.</a:t>
            </a:r>
            <a:endParaRPr lang="ru-RU" sz="28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Подключение к электросети четырех электродной лампы осуществляется через дроссель. Дроссель подбирается в соответствии с мощностью ДРЛ лампы. Роль дросселя — ограничивать ток, питающий лампу. Если включить лампу без дросселя, то она моментально сгорит, поскольку через неё пройдёт слишком большой электроток. В схему подключения желательно добавить конденсатор (не электролитический). Он будет влиять на реактивную мощность, а это сэкономит электроэнергию в два раза.</a:t>
            </a:r>
          </a:p>
          <a:p>
            <a:r>
              <a:rPr lang="ru-RU" sz="2800" dirty="0" smtClean="0"/>
              <a:t>При выключении лампы ДРЛ повторное включение невозможно, пока лампа полностью не остынет. Это является одним из недостатков ламы, поскольку появляется зависимость от качества электроснабжения.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Лампы типа ДРЛ выпускаются мощностью 80, 125, 250, 400, 700, 1000 Вт. Включение ламп в сеть осуществляется с помощью ПРА (пускорегулирующей аппаратуры). В обычных условиях последовательно с лампой включается дроссель, при очень низких температурах (ниже -25°</a:t>
            </a:r>
            <a:r>
              <a:rPr lang="en-US" sz="2800" dirty="0" smtClean="0"/>
              <a:t>C</a:t>
            </a:r>
            <a:r>
              <a:rPr lang="ru-RU" sz="2800" dirty="0" smtClean="0"/>
              <a:t>) в схему вводится автотрансформатор.</a:t>
            </a:r>
          </a:p>
          <a:p>
            <a:r>
              <a:rPr lang="ru-RU" sz="2800" dirty="0" smtClean="0"/>
              <a:t>При включении ламп ДРЛ наблюдается большой пусковой ток (1</a:t>
            </a:r>
            <a:r>
              <a:rPr lang="ru-RU" sz="2800" baseline="-25000" dirty="0" smtClean="0"/>
              <a:t>ном</a:t>
            </a:r>
            <a:r>
              <a:rPr lang="ru-RU" sz="2800" dirty="0" smtClean="0"/>
              <a:t> до 2,5А). Процесс </a:t>
            </a:r>
            <a:r>
              <a:rPr lang="ru-RU" sz="2800" dirty="0" err="1" smtClean="0"/>
              <a:t>разгорания</a:t>
            </a:r>
            <a:r>
              <a:rPr lang="ru-RU" sz="2800" dirty="0" smtClean="0"/>
              <a:t> лампы длится до 7 минут и более, повторное включение лампы возможно лишь после ее остывания (10-15 минут).</a:t>
            </a:r>
          </a:p>
          <a:p>
            <a:r>
              <a:rPr lang="ru-RU" sz="2800" dirty="0" smtClean="0"/>
              <a:t>Вышедшие из строя газоразрядные лампы требуют тщательной утилизации.</a:t>
            </a:r>
            <a:endParaRPr lang="ru-RU" sz="2800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9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i="1" dirty="0" smtClean="0"/>
              <a:t>Условное обозначение газоразрядных ламп:</a:t>
            </a:r>
          </a:p>
          <a:p>
            <a:r>
              <a:rPr lang="ru-RU" sz="2600" dirty="0" smtClean="0"/>
              <a:t>ДРЛ - дуговые ртутные лампы высокого давления. используются для освещения больших открытых площадей, улиц, производственных цехов.</a:t>
            </a:r>
          </a:p>
          <a:p>
            <a:r>
              <a:rPr lang="ru-RU" sz="2600" dirty="0" smtClean="0"/>
              <a:t>ДРВ - дуговые ртутные лампы высокого давления. Могут эксплуатироваться без пускорегулирующих аппаратов. Применяются для освещения открытых пространств, лесопарковых площадей. Отдельные виды используются в парниково-тепличных хозяйствах для дополнительного освещения растений.</a:t>
            </a:r>
          </a:p>
          <a:p>
            <a:r>
              <a:rPr lang="ru-RU" sz="2600" dirty="0" smtClean="0"/>
              <a:t>ДНАТ - натриевые лампы высокого давления. Наиболее экономичный из всех видов ламп. Работают в сетях переменного тока частотой 50 Гц напряжением 220В с применением пускорегулирующей аппаратуры. Обладают низкой цветопередачей. С помощью ламп такого типа осуществляется освещение автотрасс, улиц, промышленных площадей.</a:t>
            </a:r>
            <a:endParaRPr lang="ru-RU" sz="2600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0"/>
            <a:ext cx="4723473" cy="8617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5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15975" algn="l"/>
              </a:tabLst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</a:t>
            </a:r>
            <a:r>
              <a:rPr kumimoji="0" lang="ru-RU" sz="3200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ветодиодные лампы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55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15975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121" name="Picture 1" descr="imag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4356"/>
            <a:ext cx="2992426" cy="2196669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0" y="3071810"/>
            <a:ext cx="9144000" cy="526297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качестве источника света используют светодиоды, применяются для бытового, промышленного и уличного освещения. Светодиодная лампа является наиболее экологически чистым источником света. В составе светодиодной лампы нет токсичных компонентов, например, ртути, поэтому они не представляют опасности в случае выхода из строя или разрушения. В настоящее время промышленностью (зарубежной) выпускаются самые разнообразные модели светодиодных ламп, способных удовлетворить практически любым требованиям.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Достоинства светодиодных ламп: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отсутствие токсичных компонентов;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длительный срок эксплуатации (в 50 раз больше по сравнению с номинальным сроком службы ламп накаливания и в 4-16 раз больше, чем у большинства люминесцентных ламп);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высокая светоотдача, по сравнению с лампами предыдущих поколений (дуговых, накальных и газоразрядных);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возможность получать различные спектральные характеристики без применения светофильтров;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направленное излучение без применения рефлектора, а так же возможность изменения угла излучения при помощи линз;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отсутствие инерционности при включении и выключении;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отсутствие значительного тепловыделения.</a:t>
            </a:r>
            <a:endParaRPr lang="ru-RU" sz="2800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Недостатки светодиодных ламп: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высокая цена (основной недостаток мешающий широкому применению);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невозможность работы при высоких (более 90 градусов) температурах окружающей среды;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непривычный спектр;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наличие стробоскопического эффекта (у бюджетных моделей);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высокая требовательность к системам охлаждения (у мощных устройств);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невозможность применять распространенные системы регулирования яркости (</a:t>
            </a:r>
            <a:r>
              <a:rPr lang="ru-RU" sz="2800" dirty="0" err="1" smtClean="0"/>
              <a:t>диммеры</a:t>
            </a:r>
            <a:r>
              <a:rPr lang="ru-RU" sz="2800" dirty="0" smtClean="0"/>
              <a:t> для ламп накаливания</a:t>
            </a:r>
            <a:r>
              <a:rPr lang="ru-RU" sz="2800" dirty="0" smtClean="0"/>
              <a:t>);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низкая светоотдача у дешевых моделей (соответствует люминесцентным лампам);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практический ресурс большинства светодиодных ламп в 1,5-2 раза ниже заявленных производителем (связано с нестабильность напряжения в реальной сети, однако средний срок службы все равно выше, чем у люминесцентных ламп).</a:t>
            </a:r>
            <a:endParaRPr lang="ru-RU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/>
              <a:t>Достоинства ламп накаливания:</a:t>
            </a:r>
          </a:p>
          <a:p>
            <a:pPr lvl="0"/>
            <a:r>
              <a:rPr lang="ru-RU" sz="2800" dirty="0"/>
              <a:t>простота изготовления;</a:t>
            </a:r>
          </a:p>
          <a:p>
            <a:pPr lvl="0"/>
            <a:r>
              <a:rPr lang="ru-RU" sz="2800" dirty="0"/>
              <a:t>удобство в эксплуатации;</a:t>
            </a:r>
          </a:p>
          <a:p>
            <a:pPr lvl="0"/>
            <a:r>
              <a:rPr lang="ru-RU" sz="2800" dirty="0"/>
              <a:t>отсутствие пусковых устройств;</a:t>
            </a:r>
          </a:p>
          <a:p>
            <a:pPr lvl="0"/>
            <a:r>
              <a:rPr lang="ru-RU" sz="2800" dirty="0"/>
              <a:t>надежность работы при колебаниях напряжения и при различных метеорологических условиях окружающей среды.</a:t>
            </a:r>
          </a:p>
          <a:p>
            <a:r>
              <a:rPr lang="ru-RU" sz="2800" i="1" dirty="0"/>
              <a:t>Основные недостатки:</a:t>
            </a:r>
          </a:p>
          <a:p>
            <a:pPr lvl="0">
              <a:buFontTx/>
              <a:buChar char="-"/>
            </a:pPr>
            <a:r>
              <a:rPr lang="ru-RU" sz="2800" dirty="0" smtClean="0"/>
              <a:t>низкая </a:t>
            </a:r>
            <a:r>
              <a:rPr lang="ru-RU" sz="2800" dirty="0"/>
              <a:t>световая отдача (в три-шесть раз меньшая по сравнению с газоразрядными лампами</a:t>
            </a:r>
            <a:r>
              <a:rPr lang="ru-RU" sz="2800" dirty="0" smtClean="0"/>
              <a:t>),</a:t>
            </a:r>
            <a:r>
              <a:rPr lang="ru-RU" sz="2800" dirty="0"/>
              <a:t> </a:t>
            </a:r>
            <a:endParaRPr lang="ru-RU" sz="2800" dirty="0" smtClean="0"/>
          </a:p>
          <a:p>
            <a:pPr lvl="0">
              <a:buFontTx/>
              <a:buChar char="-"/>
            </a:pPr>
            <a:r>
              <a:rPr lang="ru-RU" sz="2800" dirty="0" smtClean="0"/>
              <a:t>небольшой </a:t>
            </a:r>
            <a:r>
              <a:rPr lang="ru-RU" sz="2800" dirty="0"/>
              <a:t>срок службы (около 2,5 тысяч часов),</a:t>
            </a:r>
          </a:p>
          <a:p>
            <a:pPr lvl="0"/>
            <a:r>
              <a:rPr lang="ru-RU" sz="2800" dirty="0" smtClean="0"/>
              <a:t>-неблагоприятный </a:t>
            </a:r>
            <a:r>
              <a:rPr lang="ru-RU" sz="2800" dirty="0"/>
              <a:t>спектральный состав, искажающий светопередачу.</a:t>
            </a:r>
          </a:p>
          <a:p>
            <a:endParaRPr lang="ru-RU" sz="28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Для производственных помещений необходимо руководствоваться общими рекомендациями: отдавать предпочтение светодиодным и газоразрядным лампам как энергетически более экономичным и обладающим большим сроком службы; для уменьшения первоначальных затрат на осветительные установки и расходов на их эксплуатацию необходимо по</a:t>
            </a:r>
            <a:br>
              <a:rPr lang="ru-RU" sz="2800" dirty="0" smtClean="0"/>
            </a:br>
            <a:r>
              <a:rPr lang="ru-RU" sz="2800" dirty="0" smtClean="0"/>
              <a:t>возможности использовать лампы наибольшей мощности, но без ухудшения при этом качества освещения.</a:t>
            </a:r>
            <a:endParaRPr lang="ru-RU" sz="280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Вопросы для самоконтроля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Какие источники света применяются для искусственного освещения производственных помещений?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Какова область применения ламп накаливания и галогенных ламп? Приведите их сравнительную характеристику.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Какова область применения газоразрядных ламп?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Назовите основную характеристику люминесцентных ламп.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2800" dirty="0" smtClean="0"/>
              <a:t>Назовите достоинства светодиодных ламп.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Лампы </a:t>
            </a:r>
            <a:r>
              <a:rPr lang="ru-RU" sz="2800" dirty="0"/>
              <a:t>накаливания обладают большой яркостью, но не дают равномерного распределения светового потока. Чтобы исключить прямое попадание света в глаза и вредное воздействие большой яркости на зрение, нить накаливания лампы необходимо закрывать. </a:t>
            </a:r>
            <a:r>
              <a:rPr lang="ru-RU" sz="2800" dirty="0" smtClean="0"/>
              <a:t>Лампы </a:t>
            </a:r>
            <a:r>
              <a:rPr lang="ru-RU" sz="2800" dirty="0"/>
              <a:t>накаливания устанавливают в осветительной арматуре.</a:t>
            </a:r>
          </a:p>
          <a:p>
            <a:r>
              <a:rPr lang="ru-RU" sz="2800" dirty="0" smtClean="0"/>
              <a:t>	Для </a:t>
            </a:r>
            <a:r>
              <a:rPr lang="ru-RU" sz="2800" dirty="0"/>
              <a:t>освещения производственных помещений в настоящее время используют лампы накаливания следующих типов: </a:t>
            </a:r>
            <a:endParaRPr lang="ru-RU" sz="2800" dirty="0" smtClean="0"/>
          </a:p>
          <a:p>
            <a:r>
              <a:rPr lang="ru-RU" sz="2800" dirty="0" smtClean="0"/>
              <a:t>-вакуумные </a:t>
            </a:r>
            <a:r>
              <a:rPr lang="ru-RU" sz="2800" dirty="0"/>
              <a:t>(НВ), </a:t>
            </a:r>
            <a:endParaRPr lang="ru-RU" sz="2800" dirty="0" smtClean="0"/>
          </a:p>
          <a:p>
            <a:r>
              <a:rPr lang="ru-RU" sz="2800" dirty="0" smtClean="0"/>
              <a:t>-газонаполненные </a:t>
            </a:r>
            <a:r>
              <a:rPr lang="ru-RU" sz="2800" dirty="0" err="1" smtClean="0"/>
              <a:t>биспиральные</a:t>
            </a:r>
            <a:r>
              <a:rPr lang="ru-RU" sz="2800" dirty="0" smtClean="0"/>
              <a:t> </a:t>
            </a:r>
            <a:r>
              <a:rPr lang="ru-RU" sz="2800" dirty="0"/>
              <a:t>(НБК</a:t>
            </a:r>
            <a:r>
              <a:rPr lang="ru-RU" sz="2800" dirty="0" smtClean="0"/>
              <a:t>),</a:t>
            </a:r>
          </a:p>
          <a:p>
            <a:r>
              <a:rPr lang="ru-RU" sz="2800" dirty="0"/>
              <a:t>-</a:t>
            </a:r>
            <a:r>
              <a:rPr lang="ru-RU" sz="2800" dirty="0" smtClean="0"/>
              <a:t>рефлекторные </a:t>
            </a:r>
            <a:r>
              <a:rPr lang="ru-RU" sz="2800" dirty="0"/>
              <a:t>(</a:t>
            </a:r>
            <a:r>
              <a:rPr lang="en-US" sz="2800" dirty="0"/>
              <a:t>HP</a:t>
            </a:r>
            <a:r>
              <a:rPr lang="ru-RU" sz="2800" dirty="0"/>
              <a:t>), </a:t>
            </a:r>
            <a:r>
              <a:rPr lang="ru-RU" sz="2800" dirty="0" smtClean="0"/>
              <a:t>являющиеся </a:t>
            </a:r>
            <a:r>
              <a:rPr lang="ru-RU" sz="2800" dirty="0"/>
              <a:t>лампами-светильниками (часть колбы такой лампы покрыта зеркальным слоем).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2071678"/>
            <a:ext cx="9144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В связи с необходимостью экономии электроэнергии и сокращения выброса углекислого газа в атмосферу во многих странах введён или планируется к вводу запрет на производство, закупку и импорт ламп накаливания с целью вынуждения замены их на энергосберегающие (компактные люминесцентные, светодиодные, индукционные и др.) лампы.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Все большее распространение получают лампы накаливания с йодным циклом - галоидные лампы, которые имеют лучший спектральный состав света и хорошие экономические характеристики.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0" y="0"/>
            <a:ext cx="9144000" cy="3539430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937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847725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</a:t>
            </a:r>
            <a:r>
              <a:rPr kumimoji="0" lang="ru-RU" sz="28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юминесцентные лампы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847725" algn="l"/>
              </a:tabLst>
            </a:pP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Двухцокольная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трубчатая прямолинейная люминесцентная лампа представляет собой стеклянную трубку, по концам которой вварены стеклянные ножки с укрепленными на них электродами (спиральными нитями подогрева). На внутреннюю поверхность трубки наносится тонкий слой кристаллического порошка - люминофора.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3500438"/>
            <a:ext cx="914400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Трубка заполнена инертным газом или смесью инертных газов (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Ne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Kr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) и герметически запаяна. Внутрь вводится дозированное количество ртути, которая при работе лампы переходит в парообразное состояние. На концах лампы имеются цоколи с контактными штырьками для подключения лампы в цепь.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susPc\Documents\media\image6.jpeg"/>
          <p:cNvPicPr>
            <a:picLocks noChangeAspect="1" noChangeArrowheads="1"/>
          </p:cNvPicPr>
          <p:nvPr/>
        </p:nvPicPr>
        <p:blipFill>
          <a:blip r:embed="rId2" r:link="rId3"/>
          <a:srcRect/>
          <a:stretch>
            <a:fillRect/>
          </a:stretch>
        </p:blipFill>
        <p:spPr bwMode="auto">
          <a:xfrm>
            <a:off x="1285852" y="247261"/>
            <a:ext cx="7000924" cy="4539061"/>
          </a:xfrm>
          <a:prstGeom prst="rect">
            <a:avLst/>
          </a:prstGeom>
          <a:noFill/>
        </p:spPr>
      </p:pic>
      <p:sp>
        <p:nvSpPr>
          <p:cNvPr id="5" name="Text Box 1"/>
          <p:cNvSpPr txBox="1">
            <a:spLocks noChangeArrowheads="1"/>
          </p:cNvSpPr>
          <p:nvPr/>
        </p:nvSpPr>
        <p:spPr bwMode="auto">
          <a:xfrm>
            <a:off x="1428728" y="5286388"/>
            <a:ext cx="6929486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Рис. 3.2.Устройство люминесцентной лампы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Достоинства</a:t>
            </a:r>
          </a:p>
          <a:p>
            <a:pPr lvl="0">
              <a:buFont typeface="Arial" pitchFamily="34" charset="0"/>
              <a:buChar char="•"/>
            </a:pPr>
            <a:r>
              <a:rPr lang="en-US" sz="2600" dirty="0" smtClean="0"/>
              <a:t> </a:t>
            </a:r>
            <a:r>
              <a:rPr lang="ru-RU" sz="2600" dirty="0" smtClean="0"/>
              <a:t>более высокий коэффициент полезного действия (15...20%),</a:t>
            </a:r>
            <a:r>
              <a:rPr lang="en-US" sz="2600" dirty="0" smtClean="0"/>
              <a:t> 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высокая световая отдача и в несколько раз больший срок службы.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правильный выбор ламп по цветности может создать освещение, близкое к естественному;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благоприятные спектры излучения, обеспечивающие высокое качество цветопередачи;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люминесцентные лампы значительно менее чувствительны к повышениям напряжения, поэтому их экономично применять на лестничных клетках и в помещениях, освещаемых ночью, когда в сети напряжение повышено.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малая себестоимость;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низкая яркость поверхности и ее низкая температура (до 50 °С)</a:t>
            </a:r>
            <a:endParaRPr lang="ru-RU" sz="2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/>
              <a:t>Недостатки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сложность схемы включения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ограниченная единичная мощность (до 150 Вт);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зависимость от температуры окружающей среды (при снижении - температуры лампы могут гаснуть или не зажигаться);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значительное снижение светового потока к концу срока службы;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вредные для зрения пульсации светового потока;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акустические помехи и повышенная шумность работы;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в при снижении напряжения сети более чем на 10% от номинального значения лампа не зажигается;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дополнительные потери энергии в </a:t>
            </a:r>
            <a:r>
              <a:rPr lang="ru-RU" sz="2800" dirty="0" err="1" smtClean="0"/>
              <a:t>пускорегулирующеи</a:t>
            </a:r>
            <a:r>
              <a:rPr lang="ru-RU" sz="2800" dirty="0" smtClean="0"/>
              <a:t> аппаратуре, достигающие 25...35% мощности ламп;</a:t>
            </a:r>
          </a:p>
          <a:p>
            <a:pPr lvl="0">
              <a:buFont typeface="Arial" pitchFamily="34" charset="0"/>
              <a:buChar char="•"/>
            </a:pPr>
            <a:r>
              <a:rPr lang="ru-RU" sz="2800" dirty="0" smtClean="0"/>
              <a:t>содержание ртути (в малых количествах 40-60мг) специальная утилизация.</a:t>
            </a:r>
            <a:endParaRPr lang="ru-RU" sz="28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1867</Words>
  <Application>Microsoft Office PowerPoint</Application>
  <PresentationFormat>Экран (4:3)</PresentationFormat>
  <Paragraphs>127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5</cp:revision>
  <dcterms:created xsi:type="dcterms:W3CDTF">2021-09-30T04:56:26Z</dcterms:created>
  <dcterms:modified xsi:type="dcterms:W3CDTF">2021-10-28T09:22:28Z</dcterms:modified>
</cp:coreProperties>
</file>